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9" r:id="rId4"/>
    <p:sldId id="258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1" d="100"/>
          <a:sy n="41" d="100"/>
        </p:scale>
        <p:origin x="72" y="15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C5A5-A279-4F76-93BA-675AFE6A44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5CEF98-A592-4ACF-8AA1-AD22F95252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F9DC9-E469-4E16-AE4F-E38BF4702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4189-FFCA-4E90-AC0C-C68427E1E115}" type="datetimeFigureOut">
              <a:rPr lang="de-DE" smtClean="0"/>
              <a:t>27.06.2019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159AC-D277-48A0-9850-B71C02C67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DA4F15-B51B-478A-A52E-ECB15F8A4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4664-F555-45C7-A51C-AE9F4DC1EBF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9749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AD02B-B696-4559-8B44-AC2A383D7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F5313C-C26F-47A2-955A-90CB2B1F24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91993-4977-45A6-A250-B02D52881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4189-FFCA-4E90-AC0C-C68427E1E115}" type="datetimeFigureOut">
              <a:rPr lang="de-DE" smtClean="0"/>
              <a:t>27.06.2019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41F92-16E5-4EB8-82C9-3E406FA4E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35A22-4AE6-4EAE-B04B-2AE64DA2A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4664-F555-45C7-A51C-AE9F4DC1EBF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28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A8023E-A938-48BA-A348-BB3F854F60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B9B00-F157-4F90-AF85-3CF0BA9CD5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070E3-E0D2-4118-BCAC-0940C3F65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4189-FFCA-4E90-AC0C-C68427E1E115}" type="datetimeFigureOut">
              <a:rPr lang="de-DE" smtClean="0"/>
              <a:t>27.06.2019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13C79-3572-4307-A309-180895728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7A5CE-2D65-4273-B724-936D41BB5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4664-F555-45C7-A51C-AE9F4DC1EBF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886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8D59D-B731-452D-A6F4-8E7BC37B1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A96E2-FEBE-4ADC-B915-14372C167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2DF0D-79C3-49DE-A6D3-204EFA04D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4189-FFCA-4E90-AC0C-C68427E1E115}" type="datetimeFigureOut">
              <a:rPr lang="de-DE" smtClean="0"/>
              <a:t>27.06.2019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CD5A7-877E-4CE3-B782-744515BF7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7B052-AEE6-4D84-B5CC-BA18F037D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4664-F555-45C7-A51C-AE9F4DC1EBF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299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2F2BE-0B4F-4EA7-83C6-1517B7555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E0512C-44A6-4BE0-A1E8-F26B541281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60C95-BA77-446D-97B5-D9915E551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4189-FFCA-4E90-AC0C-C68427E1E115}" type="datetimeFigureOut">
              <a:rPr lang="de-DE" smtClean="0"/>
              <a:t>27.06.2019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3ABB0-1B72-4042-AEB1-7B7A95851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6FBA4-E76B-4BE1-ABBF-4242E0A13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4664-F555-45C7-A51C-AE9F4DC1EBF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628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50E95-96D5-404F-9B0B-51614BB77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90891-FA55-4812-AE63-73F0BFEA47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D4E165-BEA7-4A25-9712-DB8B87AE37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95E5B-9508-4A26-ABC8-AC8A1C990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4189-FFCA-4E90-AC0C-C68427E1E115}" type="datetimeFigureOut">
              <a:rPr lang="de-DE" smtClean="0"/>
              <a:t>27.06.2019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1E0731-BF69-4F91-99EF-07D894F36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E5F9B6-340C-4D26-816D-55926EEAB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4664-F555-45C7-A51C-AE9F4DC1EBF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668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43250-488F-47CE-AC90-A3BC02875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E0A67F-4FAF-4458-BF55-9EB3A2D6F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857EB8-4ABF-42E1-B829-6542B752D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D67716-1527-45B2-9741-ECBB603052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A0A376-5385-4563-836E-2D7A5F2239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64A407-18E9-40E7-97DA-DF49A7D78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4189-FFCA-4E90-AC0C-C68427E1E115}" type="datetimeFigureOut">
              <a:rPr lang="de-DE" smtClean="0"/>
              <a:t>27.06.2019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E0A23C-13AF-4DE1-91C3-EA2B7A4C0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4CD414-6401-4C71-AFAC-8E9D9F41B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4664-F555-45C7-A51C-AE9F4DC1EBF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9891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5D13-3FA3-4CD6-9F8D-31D8CD393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91DA6B-3D8E-4E12-B5C9-1DDFAEB9A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4189-FFCA-4E90-AC0C-C68427E1E115}" type="datetimeFigureOut">
              <a:rPr lang="de-DE" smtClean="0"/>
              <a:t>27.06.2019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D36CE5-CAC5-4266-8792-8A7257774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3338A4-F69F-4C3A-B85C-A7625F796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4664-F555-45C7-A51C-AE9F4DC1EBF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8406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0543D0-EB18-40D3-83A0-E0BA673B3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4189-FFCA-4E90-AC0C-C68427E1E115}" type="datetimeFigureOut">
              <a:rPr lang="de-DE" smtClean="0"/>
              <a:t>27.06.2019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3F7C72-F708-4933-B780-F1E2640B9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5435DE-55B9-48C2-A10D-2A44E88BA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4664-F555-45C7-A51C-AE9F4DC1EBF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145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536FA-0348-4A2F-A146-65BAFABB4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6E2F4-0D9E-4145-9BC1-F9D33ADA3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51C65F-98A0-47E6-A63F-AAD52987B0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32FC72-DE00-45D5-B0DC-6A4CF8F9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4189-FFCA-4E90-AC0C-C68427E1E115}" type="datetimeFigureOut">
              <a:rPr lang="de-DE" smtClean="0"/>
              <a:t>27.06.2019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AAA37F-DF86-4561-928D-563FE398D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3A9D83-A27F-4BB2-A38C-69DC7C8A0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4664-F555-45C7-A51C-AE9F4DC1EBF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713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33971-3069-4F26-A4B7-D3E848A3F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006875-7E85-498E-BCD9-E332B001C8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678A6C-E50F-43D7-B93F-2B45C9D129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C153E2-D4FC-402A-9A46-9D95E37D3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4189-FFCA-4E90-AC0C-C68427E1E115}" type="datetimeFigureOut">
              <a:rPr lang="de-DE" smtClean="0"/>
              <a:t>27.06.2019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05B4A9-137C-4666-B4CA-1BACFE241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760D0-A04F-4ACA-8C41-641AADB95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4664-F555-45C7-A51C-AE9F4DC1EBF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0643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E717B8-2C9F-4A46-893E-907EDED6D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B4E32-3877-4F94-8775-11B1D099B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DF6477-ADE9-49B1-9222-EB23D7402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64189-FFCA-4E90-AC0C-C68427E1E115}" type="datetimeFigureOut">
              <a:rPr lang="de-DE" smtClean="0"/>
              <a:t>27.06.2019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9A44F-B0D9-48CF-ACB4-16A0761DDF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F444C-EB06-4E77-B0B2-5EBBC9F722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B4664-F555-45C7-A51C-AE9F4DC1EBF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6910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16595AF-B844-4451-8283-A5D04E11F47A}"/>
              </a:ext>
            </a:extLst>
          </p:cNvPr>
          <p:cNvSpPr txBox="1"/>
          <p:nvPr/>
        </p:nvSpPr>
        <p:spPr>
          <a:xfrm>
            <a:off x="0" y="5628"/>
            <a:ext cx="2612572" cy="687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de-DE" sz="3200" dirty="0">
              <a:solidFill>
                <a:schemeClr val="bg1"/>
              </a:solidFill>
            </a:endParaRPr>
          </a:p>
          <a:p>
            <a:endParaRPr lang="de-DE" sz="3200" dirty="0">
              <a:solidFill>
                <a:schemeClr val="bg1"/>
              </a:solidFill>
            </a:endParaRPr>
          </a:p>
          <a:p>
            <a:pPr marL="72000"/>
            <a:r>
              <a:rPr lang="de-DE" sz="3200" dirty="0">
                <a:solidFill>
                  <a:schemeClr val="bg1"/>
                </a:solidFill>
              </a:rPr>
              <a:t>Vorschlag </a:t>
            </a:r>
          </a:p>
          <a:p>
            <a:pPr marL="72000"/>
            <a:r>
              <a:rPr lang="de-DE" sz="3200" dirty="0">
                <a:solidFill>
                  <a:schemeClr val="bg1"/>
                </a:solidFill>
              </a:rPr>
              <a:t>Ravensburg </a:t>
            </a:r>
          </a:p>
          <a:p>
            <a:pPr marL="72000"/>
            <a:r>
              <a:rPr lang="de-DE" sz="3200" dirty="0">
                <a:solidFill>
                  <a:schemeClr val="bg1"/>
                </a:solidFill>
              </a:rPr>
              <a:t>Option 1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70098CA-4288-48D2-8CDA-076768768F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2111" y="1208700"/>
            <a:ext cx="9267213" cy="213389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FB9A0F1-A09D-4096-8296-536F1AABB1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2111" y="3859362"/>
            <a:ext cx="9297698" cy="2149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20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16595AF-B844-4451-8283-A5D04E11F47A}"/>
              </a:ext>
            </a:extLst>
          </p:cNvPr>
          <p:cNvSpPr txBox="1"/>
          <p:nvPr/>
        </p:nvSpPr>
        <p:spPr>
          <a:xfrm>
            <a:off x="0" y="5627"/>
            <a:ext cx="2612572" cy="687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de-DE" sz="3200" dirty="0">
              <a:solidFill>
                <a:schemeClr val="bg1"/>
              </a:solidFill>
            </a:endParaRPr>
          </a:p>
          <a:p>
            <a:endParaRPr lang="de-DE" sz="3200" dirty="0">
              <a:solidFill>
                <a:schemeClr val="bg1"/>
              </a:solidFill>
            </a:endParaRPr>
          </a:p>
          <a:p>
            <a:pPr marL="72000"/>
            <a:r>
              <a:rPr lang="de-DE" sz="3200" dirty="0">
                <a:solidFill>
                  <a:schemeClr val="bg1"/>
                </a:solidFill>
              </a:rPr>
              <a:t>Vorschlag </a:t>
            </a:r>
          </a:p>
          <a:p>
            <a:pPr marL="72000"/>
            <a:r>
              <a:rPr lang="de-DE" sz="3200" dirty="0">
                <a:solidFill>
                  <a:schemeClr val="bg1"/>
                </a:solidFill>
              </a:rPr>
              <a:t>Ravensburg </a:t>
            </a:r>
          </a:p>
          <a:p>
            <a:pPr marL="72000"/>
            <a:r>
              <a:rPr lang="de-DE" sz="3200" dirty="0">
                <a:solidFill>
                  <a:schemeClr val="bg1"/>
                </a:solidFill>
              </a:rPr>
              <a:t>Option 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3088F05-E3EB-4F32-8B5F-BD87C2AD02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9802" y="1149687"/>
            <a:ext cx="9267213" cy="458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892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16595AF-B844-4451-8283-A5D04E11F47A}"/>
              </a:ext>
            </a:extLst>
          </p:cNvPr>
          <p:cNvSpPr txBox="1"/>
          <p:nvPr/>
        </p:nvSpPr>
        <p:spPr>
          <a:xfrm>
            <a:off x="0" y="5628"/>
            <a:ext cx="2612572" cy="687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de-DE" sz="3200" dirty="0">
              <a:solidFill>
                <a:schemeClr val="bg1"/>
              </a:solidFill>
            </a:endParaRPr>
          </a:p>
          <a:p>
            <a:endParaRPr lang="de-DE" sz="3200" dirty="0">
              <a:solidFill>
                <a:schemeClr val="bg1"/>
              </a:solidFill>
            </a:endParaRPr>
          </a:p>
          <a:p>
            <a:pPr marL="72000"/>
            <a:r>
              <a:rPr lang="de-DE" sz="3200" dirty="0">
                <a:solidFill>
                  <a:schemeClr val="bg1"/>
                </a:solidFill>
              </a:rPr>
              <a:t>Vorschlag </a:t>
            </a:r>
          </a:p>
          <a:p>
            <a:pPr marL="72000"/>
            <a:r>
              <a:rPr lang="de-DE" sz="3200" dirty="0">
                <a:solidFill>
                  <a:schemeClr val="bg1"/>
                </a:solidFill>
              </a:rPr>
              <a:t>Nord - Süd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3646265-DD76-4574-B88F-9FD54C851E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8870" y="1011355"/>
            <a:ext cx="4170628" cy="379338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57DD279-629E-4B44-ACAD-7E466E5CD1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5796" y="1011355"/>
            <a:ext cx="4170628" cy="295506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95E9363-5F1B-4C9A-AF61-75D18F54F41B}"/>
              </a:ext>
            </a:extLst>
          </p:cNvPr>
          <p:cNvSpPr txBox="1"/>
          <p:nvPr/>
        </p:nvSpPr>
        <p:spPr>
          <a:xfrm>
            <a:off x="7435796" y="4058484"/>
            <a:ext cx="41706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Im Falle eines Augsburger Aufstiegs in die 2. Bundesliga und eines damit verbundenen Klassenerhalt von Würzburg in der Regionalliga, wird die Nord-Staffel mit 5 Mannschaften ausgetragen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3012A1-CCC5-4B7E-BF6E-854701240670}"/>
              </a:ext>
            </a:extLst>
          </p:cNvPr>
          <p:cNvSpPr txBox="1"/>
          <p:nvPr/>
        </p:nvSpPr>
        <p:spPr>
          <a:xfrm>
            <a:off x="2938870" y="5747657"/>
            <a:ext cx="8667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Aufsteiger in die Regionalliga wird in einem Hin- und Rückspiel der jeweiligen Staffelsieger ermittelt</a:t>
            </a:r>
          </a:p>
        </p:txBody>
      </p:sp>
    </p:spTree>
    <p:extLst>
      <p:ext uri="{BB962C8B-B14F-4D97-AF65-F5344CB8AC3E}">
        <p14:creationId xmlns:p14="http://schemas.microsoft.com/office/powerpoint/2010/main" val="1279279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16595AF-B844-4451-8283-A5D04E11F47A}"/>
              </a:ext>
            </a:extLst>
          </p:cNvPr>
          <p:cNvSpPr txBox="1"/>
          <p:nvPr/>
        </p:nvSpPr>
        <p:spPr>
          <a:xfrm>
            <a:off x="0" y="5627"/>
            <a:ext cx="2612572" cy="687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de-DE" sz="3200" dirty="0">
              <a:solidFill>
                <a:schemeClr val="bg1"/>
              </a:solidFill>
            </a:endParaRPr>
          </a:p>
          <a:p>
            <a:endParaRPr lang="de-DE" sz="3200" dirty="0">
              <a:solidFill>
                <a:schemeClr val="bg1"/>
              </a:solidFill>
            </a:endParaRPr>
          </a:p>
          <a:p>
            <a:pPr marL="72000"/>
            <a:r>
              <a:rPr lang="de-DE" sz="3200" dirty="0">
                <a:solidFill>
                  <a:schemeClr val="bg1"/>
                </a:solidFill>
              </a:rPr>
              <a:t>Vorschlag </a:t>
            </a:r>
          </a:p>
          <a:p>
            <a:pPr marL="72000"/>
            <a:r>
              <a:rPr lang="de-DE" sz="3200" dirty="0">
                <a:solidFill>
                  <a:schemeClr val="bg1"/>
                </a:solidFill>
              </a:rPr>
              <a:t>Verena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D4169CE-0EA3-4C0E-84B6-7265301E235F}"/>
              </a:ext>
            </a:extLst>
          </p:cNvPr>
          <p:cNvSpPr txBox="1"/>
          <p:nvPr/>
        </p:nvSpPr>
        <p:spPr>
          <a:xfrm>
            <a:off x="3130061" y="350472"/>
            <a:ext cx="83439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Für die Entwicklung der Schiedsrichter, aber auch für die beteiligten Teams sind Schiedsrichtergespanne mit 3 Offiziellen wünschenswert. Mittelfristig kann dies  nicht erreicht werden, für die VL 3 Offizielle zu stellen. Wenn wir aber Spieltage mit 3 Teams machen, bei denen jedes Team 40 min gegen die beiden anderen spielt, könnten wir 3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Refs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hinschicken, sind ja drei Spiele. Jedes Team käme auf 80 min Spielzeit mit einem To3. 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Struktur: A-B 40 min, B-C 40 min, C-A 40 min.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Pros: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auch bei Absage eines Teams, findet ein Spiel statt.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Man hat einen größeren Spielerpool für Gastspieler.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Es sind gute Entwicklungsmöglichkeiten für Schiedsrichter, die ihre ersten 15er Spiele nicht allein machen müssen.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Die Teams müssen nicht Linie laufen.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Es bringt Ruhe ins Spiel, wenn ein To3 da ist.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Heimspiel ist ein größeres Event (Marketing, Einnahmen Wurstverkauf,...)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Cons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Ein Team hat 40 min Pause zwischen den HZ.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Den Spielplan zu machen wird komplizierter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Verschieben wird komplizierter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Weniger Heimspiele, ungleichmäßige Verteilung</a:t>
            </a:r>
          </a:p>
        </p:txBody>
      </p:sp>
    </p:spTree>
    <p:extLst>
      <p:ext uri="{BB962C8B-B14F-4D97-AF65-F5344CB8AC3E}">
        <p14:creationId xmlns:p14="http://schemas.microsoft.com/office/powerpoint/2010/main" val="2938478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16595AF-B844-4451-8283-A5D04E11F47A}"/>
              </a:ext>
            </a:extLst>
          </p:cNvPr>
          <p:cNvSpPr txBox="1"/>
          <p:nvPr/>
        </p:nvSpPr>
        <p:spPr>
          <a:xfrm>
            <a:off x="0" y="5626"/>
            <a:ext cx="2612572" cy="687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de-DE" sz="3200" dirty="0">
              <a:solidFill>
                <a:schemeClr val="bg1"/>
              </a:solidFill>
            </a:endParaRPr>
          </a:p>
          <a:p>
            <a:endParaRPr lang="de-DE" sz="3200" dirty="0">
              <a:solidFill>
                <a:schemeClr val="bg1"/>
              </a:solidFill>
            </a:endParaRPr>
          </a:p>
          <a:p>
            <a:pPr marL="72000"/>
            <a:r>
              <a:rPr lang="de-DE" sz="3200" dirty="0">
                <a:solidFill>
                  <a:schemeClr val="bg1"/>
                </a:solidFill>
              </a:rPr>
              <a:t>Vorschlag </a:t>
            </a:r>
          </a:p>
          <a:p>
            <a:pPr marL="72000"/>
            <a:r>
              <a:rPr lang="de-DE" sz="3200" dirty="0">
                <a:solidFill>
                  <a:schemeClr val="bg1"/>
                </a:solidFill>
              </a:rPr>
              <a:t>Verena</a:t>
            </a:r>
          </a:p>
          <a:p>
            <a:pPr marL="72000"/>
            <a:r>
              <a:rPr lang="de-DE" sz="3200" dirty="0">
                <a:solidFill>
                  <a:schemeClr val="bg1"/>
                </a:solidFill>
              </a:rPr>
              <a:t>Beispiel</a:t>
            </a:r>
          </a:p>
          <a:p>
            <a:pPr marL="72000"/>
            <a:r>
              <a:rPr lang="de-DE" sz="3200" dirty="0">
                <a:solidFill>
                  <a:schemeClr val="bg1"/>
                </a:solidFill>
              </a:rPr>
              <a:t>6 Teams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496E33F-8263-4FA3-A5A1-491C0D3DEF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4264" y="822119"/>
            <a:ext cx="7826832" cy="521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001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16595AF-B844-4451-8283-A5D04E11F47A}"/>
              </a:ext>
            </a:extLst>
          </p:cNvPr>
          <p:cNvSpPr txBox="1"/>
          <p:nvPr/>
        </p:nvSpPr>
        <p:spPr>
          <a:xfrm>
            <a:off x="0" y="5626"/>
            <a:ext cx="2612572" cy="687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de-DE" sz="3200" dirty="0">
              <a:solidFill>
                <a:schemeClr val="bg1"/>
              </a:solidFill>
            </a:endParaRPr>
          </a:p>
          <a:p>
            <a:endParaRPr lang="de-DE" sz="3200" dirty="0">
              <a:solidFill>
                <a:schemeClr val="bg1"/>
              </a:solidFill>
            </a:endParaRPr>
          </a:p>
          <a:p>
            <a:pPr marL="72000"/>
            <a:r>
              <a:rPr lang="de-DE" sz="3200" dirty="0">
                <a:solidFill>
                  <a:schemeClr val="bg1"/>
                </a:solidFill>
              </a:rPr>
              <a:t>Vorschlag </a:t>
            </a:r>
          </a:p>
          <a:p>
            <a:pPr marL="72000"/>
            <a:r>
              <a:rPr lang="de-DE" sz="3200" dirty="0">
                <a:solidFill>
                  <a:schemeClr val="bg1"/>
                </a:solidFill>
              </a:rPr>
              <a:t>Verena</a:t>
            </a:r>
          </a:p>
          <a:p>
            <a:pPr marL="72000"/>
            <a:r>
              <a:rPr lang="de-DE" sz="3200" dirty="0">
                <a:solidFill>
                  <a:schemeClr val="bg1"/>
                </a:solidFill>
              </a:rPr>
              <a:t>Beispiel</a:t>
            </a:r>
          </a:p>
          <a:p>
            <a:pPr marL="72000"/>
            <a:r>
              <a:rPr lang="de-DE" sz="3200" dirty="0">
                <a:solidFill>
                  <a:schemeClr val="bg1"/>
                </a:solidFill>
              </a:rPr>
              <a:t>5 Teams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4F4F555-84BD-4B32-96F3-127FC3164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9995" y="849130"/>
            <a:ext cx="8656575" cy="518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752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16595AF-B844-4451-8283-A5D04E11F47A}"/>
              </a:ext>
            </a:extLst>
          </p:cNvPr>
          <p:cNvSpPr txBox="1"/>
          <p:nvPr/>
        </p:nvSpPr>
        <p:spPr>
          <a:xfrm>
            <a:off x="0" y="5626"/>
            <a:ext cx="2612572" cy="687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de-DE" sz="3200" dirty="0">
              <a:solidFill>
                <a:schemeClr val="bg1"/>
              </a:solidFill>
            </a:endParaRPr>
          </a:p>
          <a:p>
            <a:endParaRPr lang="de-DE" sz="3200" dirty="0">
              <a:solidFill>
                <a:schemeClr val="bg1"/>
              </a:solidFill>
            </a:endParaRPr>
          </a:p>
          <a:p>
            <a:pPr marL="72000"/>
            <a:r>
              <a:rPr lang="de-DE" sz="3200" dirty="0">
                <a:solidFill>
                  <a:schemeClr val="bg1"/>
                </a:solidFill>
              </a:rPr>
              <a:t>Vorschlag </a:t>
            </a:r>
          </a:p>
          <a:p>
            <a:pPr marL="72000"/>
            <a:r>
              <a:rPr lang="de-DE" sz="3200" dirty="0">
                <a:solidFill>
                  <a:schemeClr val="bg1"/>
                </a:solidFill>
              </a:rPr>
              <a:t>Verena</a:t>
            </a:r>
          </a:p>
          <a:p>
            <a:pPr marL="72000"/>
            <a:r>
              <a:rPr lang="de-DE" sz="3200" dirty="0">
                <a:solidFill>
                  <a:schemeClr val="bg1"/>
                </a:solidFill>
              </a:rPr>
              <a:t>Beispiel</a:t>
            </a:r>
          </a:p>
          <a:p>
            <a:pPr marL="72000"/>
            <a:r>
              <a:rPr lang="de-DE" sz="3200" dirty="0">
                <a:solidFill>
                  <a:schemeClr val="bg1"/>
                </a:solidFill>
              </a:rPr>
              <a:t>5 Teams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59428B6-4AAD-4B0D-995D-33791C9F95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6413" y="842938"/>
            <a:ext cx="8631808" cy="520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158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Gebhard, Florian (SFS CMT)</dc:creator>
  <cp:lastModifiedBy>Gebhard, Florian (SFS CMT)</cp:lastModifiedBy>
  <cp:revision>15</cp:revision>
  <dcterms:created xsi:type="dcterms:W3CDTF">2019-06-27T15:34:27Z</dcterms:created>
  <dcterms:modified xsi:type="dcterms:W3CDTF">2019-06-28T12:59:57Z</dcterms:modified>
</cp:coreProperties>
</file>